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4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te\Documents\Github\MetroRealm\resultadosV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>
                <a:effectLst/>
              </a:rPr>
              <a:t>Termo Vale a Pena (output)</a:t>
            </a:r>
            <a:endParaRPr lang="pt-BR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6B-4FB4-B5FE-76A7BC7DB2A3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6B-4FB4-B5FE-76A7BC7DB2A3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6B-4FB4-B5FE-76A7BC7DB2A3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6B-4FB4-B5FE-76A7BC7DB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Médias Fuzzy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Mais Lento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Planilha1!$B$2:$B$4</c:f>
              <c:numCache>
                <c:formatCode>#,##0.0</c:formatCode>
                <c:ptCount val="3"/>
                <c:pt idx="0">
                  <c:v>1.9244910476011701</c:v>
                </c:pt>
                <c:pt idx="1">
                  <c:v>1.30740700982234</c:v>
                </c:pt>
                <c:pt idx="2">
                  <c:v>1.06410551379884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7C-43CB-8C7D-007C0A6F943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Mais Rápido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Itajaí - Navegantes</c:v>
                </c:pt>
                <c:pt idx="1">
                  <c:v>São José - Florianópolis</c:v>
                </c:pt>
                <c:pt idx="2">
                  <c:v>Boston - Cambridge</c:v>
                </c:pt>
              </c:strCache>
            </c:strRef>
          </c:cat>
          <c:val>
            <c:numRef>
              <c:f>Planilha1!$C$2:$C$4</c:f>
              <c:numCache>
                <c:formatCode>#,##0.0</c:formatCode>
                <c:ptCount val="3"/>
                <c:pt idx="0">
                  <c:v>2.6625054727405302</c:v>
                </c:pt>
                <c:pt idx="1">
                  <c:v>1.0850174440448701</c:v>
                </c:pt>
                <c:pt idx="2">
                  <c:v>1.03138068496949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7C-43CB-8C7D-007C0A6F9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410816"/>
        <c:axId val="387410160"/>
      </c:barChart>
      <c:catAx>
        <c:axId val="38741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160"/>
        <c:crosses val="autoZero"/>
        <c:auto val="1"/>
        <c:lblAlgn val="ctr"/>
        <c:lblOffset val="100"/>
        <c:noMultiLvlLbl val="0"/>
      </c:catAx>
      <c:valAx>
        <c:axId val="387410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74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 dirty="0">
                <a:effectLst/>
              </a:rPr>
              <a:t>São José - Florianópolis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5F-49BF-9403-0D5C43D0498A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5F-49BF-9403-0D5C43D0498A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05F-49BF-9403-0D5C43D0498A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05F-49BF-9403-0D5C43D04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 dirty="0">
                <a:effectLst/>
              </a:rPr>
              <a:t>Boston - Cambridge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0F-4B41-9A5F-94DFD1F99DF5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0F-4B41-9A5F-94DFD1F99DF5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0F-4B41-9A5F-94DFD1F99DF5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A0F-4B41-9A5F-94DFD1F99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baseline="0" dirty="0">
                <a:effectLst/>
              </a:rPr>
              <a:t>Itajaí - Navegantes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Planilha2!$B$1</c:f>
              <c:strCache>
                <c:ptCount val="1"/>
                <c:pt idx="0">
                  <c:v>Recomendado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F6-42E2-A0D2-F4E9F036CCFB}"/>
            </c:ext>
          </c:extLst>
        </c:ser>
        <c:ser>
          <c:idx val="1"/>
          <c:order val="1"/>
          <c:tx>
            <c:strRef>
              <c:f>Planilha2!$C$1</c:f>
              <c:strCache>
                <c:ptCount val="1"/>
                <c:pt idx="0">
                  <c:v>Levemente Recomendado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F6-42E2-A0D2-F4E9F036CCFB}"/>
            </c:ext>
          </c:extLst>
        </c:ser>
        <c:ser>
          <c:idx val="2"/>
          <c:order val="2"/>
          <c:tx>
            <c:strRef>
              <c:f>Planilha2!$D$1</c:f>
              <c:strCache>
                <c:ptCount val="1"/>
                <c:pt idx="0">
                  <c:v>Não Recomendado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F6-42E2-A0D2-F4E9F036CCFB}"/>
            </c:ext>
          </c:extLst>
        </c:ser>
        <c:ser>
          <c:idx val="3"/>
          <c:order val="3"/>
          <c:tx>
            <c:strRef>
              <c:f>Planilha2!$E$1</c:f>
              <c:strCache>
                <c:ptCount val="1"/>
                <c:pt idx="0">
                  <c:v>Não Vale a Pena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Planilha2!$A$2:$A$7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Planilha2!$E$2:$E$7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F6-42E2-A0D2-F4E9F036C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880584"/>
        <c:axId val="455883536"/>
      </c:lineChart>
      <c:catAx>
        <c:axId val="45588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3536"/>
        <c:crosses val="autoZero"/>
        <c:auto val="1"/>
        <c:lblAlgn val="ctr"/>
        <c:lblOffset val="100"/>
        <c:noMultiLvlLbl val="0"/>
      </c:catAx>
      <c:valAx>
        <c:axId val="4558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5880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62399" y="2345267"/>
            <a:ext cx="7197726" cy="3572930"/>
          </a:xfrm>
        </p:spPr>
        <p:txBody>
          <a:bodyPr>
            <a:normAutofit fontScale="90000"/>
          </a:bodyPr>
          <a:lstStyle/>
          <a:p>
            <a:r>
              <a:rPr lang="pt-BR" dirty="0"/>
              <a:t>Simulação de possível melhora de mobilidade e redução de custo de viagem entre as cidades de Itajaí e Navegantes</a:t>
            </a:r>
          </a:p>
        </p:txBody>
      </p:sp>
    </p:spTree>
    <p:extLst>
      <p:ext uri="{BB962C8B-B14F-4D97-AF65-F5344CB8AC3E}">
        <p14:creationId xmlns:p14="http://schemas.microsoft.com/office/powerpoint/2010/main" val="208783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alphaModFix amt="20000"/>
            <a:extLst/>
          </a:blip>
          <a:srcRect t="1477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Aumento do número de automóveis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Problemas de Mobilidade Urbana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3933" y="321735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4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/>
          </a:blip>
          <a:srcRect l="33867" r="11617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amostras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Cidades</a:t>
            </a:r>
            <a:r>
              <a:rPr lang="en-US" dirty="0"/>
              <a:t> </a:t>
            </a:r>
            <a:r>
              <a:rPr lang="en-US" dirty="0" err="1"/>
              <a:t>Gêmeas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rotas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cidade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GoogleMaps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Variáveis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Custo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Eficiência</a:t>
            </a:r>
            <a:endParaRPr lang="en-US" dirty="0"/>
          </a:p>
          <a:p>
            <a:endParaRPr lang="en-US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INTRODUÇÃO   |   AMOSTRAS   |   LÓGICA FUZZY   |   IMPLEMENTAÇÃO   |   RESULTADOS   |   CONCLUSÕES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1277408" y="321735"/>
            <a:ext cx="74189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dirty="0"/>
              <a:t>Logica </a:t>
            </a:r>
            <a:r>
              <a:rPr lang="pt-BR" dirty="0" err="1"/>
              <a:t>Fuzzy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84677" y="321735"/>
            <a:ext cx="91334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2805935"/>
              </p:ext>
            </p:extLst>
          </p:nvPr>
        </p:nvGraphicFramePr>
        <p:xfrm>
          <a:off x="685800" y="1985434"/>
          <a:ext cx="10706099" cy="438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40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6881177" cy="1453363"/>
          </a:xfrm>
        </p:spPr>
        <p:txBody>
          <a:bodyPr>
            <a:normAutofit/>
          </a:bodyPr>
          <a:lstStyle/>
          <a:p>
            <a:r>
              <a:rPr lang="pt-BR" dirty="0"/>
              <a:t>implementação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02178" y="2261420"/>
            <a:ext cx="6904908" cy="3637935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jFuzzy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FCL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Inputs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Outputs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21735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pSp>
        <p:nvGrpSpPr>
          <p:cNvPr id="11" name="Tela 1"/>
          <p:cNvGrpSpPr/>
          <p:nvPr/>
        </p:nvGrpSpPr>
        <p:grpSpPr>
          <a:xfrm>
            <a:off x="5363801" y="612397"/>
            <a:ext cx="5509895" cy="6185674"/>
            <a:chOff x="0" y="0"/>
            <a:chExt cx="5400040" cy="6062345"/>
          </a:xfrm>
        </p:grpSpPr>
        <p:sp>
          <p:nvSpPr>
            <p:cNvPr id="12" name="Retângulo 11"/>
            <p:cNvSpPr/>
            <p:nvPr/>
          </p:nvSpPr>
          <p:spPr>
            <a:xfrm>
              <a:off x="0" y="0"/>
              <a:ext cx="5400040" cy="6062345"/>
            </a:xfrm>
            <a:prstGeom prst="rect">
              <a:avLst/>
            </a:prstGeom>
          </p:spPr>
        </p:sp>
        <p:sp>
          <p:nvSpPr>
            <p:cNvPr id="13" name="Fluxograma: Processo 12"/>
            <p:cNvSpPr/>
            <p:nvPr/>
          </p:nvSpPr>
          <p:spPr>
            <a:xfrm>
              <a:off x="1832611" y="1237615"/>
              <a:ext cx="1714500" cy="4572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Inserir Inputs e Regras do JFuzzy</a:t>
              </a:r>
            </a:p>
          </p:txBody>
        </p:sp>
        <p:sp>
          <p:nvSpPr>
            <p:cNvPr id="14" name="Fluxograma: Processo Alternativo 13"/>
            <p:cNvSpPr/>
            <p:nvPr/>
          </p:nvSpPr>
          <p:spPr>
            <a:xfrm>
              <a:off x="1832611" y="118745"/>
              <a:ext cx="1714500" cy="571500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Inicio</a:t>
              </a:r>
              <a:endParaRPr lang="pt-B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Conector de Seta Reta 14"/>
            <p:cNvCxnSpPr>
              <a:stCxn id="14" idx="2"/>
              <a:endCxn id="13" idx="0"/>
            </p:cNvCxnSpPr>
            <p:nvPr/>
          </p:nvCxnSpPr>
          <p:spPr>
            <a:xfrm>
              <a:off x="2689861" y="690245"/>
              <a:ext cx="0" cy="54737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Fluxograma: Decisão 15"/>
            <p:cNvSpPr/>
            <p:nvPr/>
          </p:nvSpPr>
          <p:spPr>
            <a:xfrm>
              <a:off x="1832611" y="3237865"/>
              <a:ext cx="1714500" cy="1191260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Terminou a Lista de entradas</a:t>
              </a:r>
            </a:p>
          </p:txBody>
        </p:sp>
        <p:cxnSp>
          <p:nvCxnSpPr>
            <p:cNvPr id="17" name="Conector de Seta Reta 16"/>
            <p:cNvCxnSpPr>
              <a:stCxn id="13" idx="2"/>
              <a:endCxn id="18" idx="0"/>
            </p:cNvCxnSpPr>
            <p:nvPr/>
          </p:nvCxnSpPr>
          <p:spPr>
            <a:xfrm>
              <a:off x="2689861" y="1694815"/>
              <a:ext cx="0" cy="4902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luxograma: Processo 17"/>
            <p:cNvSpPr/>
            <p:nvPr/>
          </p:nvSpPr>
          <p:spPr>
            <a:xfrm>
              <a:off x="1832611" y="2185035"/>
              <a:ext cx="1714500" cy="5715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Calcula Fuzzy</a:t>
              </a:r>
            </a:p>
          </p:txBody>
        </p:sp>
        <p:cxnSp>
          <p:nvCxnSpPr>
            <p:cNvPr id="19" name="Conector de Seta Reta 18"/>
            <p:cNvCxnSpPr/>
            <p:nvPr/>
          </p:nvCxnSpPr>
          <p:spPr>
            <a:xfrm>
              <a:off x="2689861" y="2756535"/>
              <a:ext cx="0" cy="4813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ector: Angulado 9"/>
            <p:cNvCxnSpPr>
              <a:endCxn id="18" idx="3"/>
            </p:cNvCxnSpPr>
            <p:nvPr/>
          </p:nvCxnSpPr>
          <p:spPr>
            <a:xfrm rot="5400000" flipH="1" flipV="1">
              <a:off x="2951481" y="3066415"/>
              <a:ext cx="1191260" cy="12700"/>
            </a:xfrm>
            <a:prstGeom prst="bentConnector4">
              <a:avLst>
                <a:gd name="adj1" fmla="val -1173"/>
                <a:gd name="adj2" fmla="val 4525000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/>
            <p:nvPr/>
          </p:nvCxnSpPr>
          <p:spPr>
            <a:xfrm>
              <a:off x="2689861" y="4429125"/>
              <a:ext cx="0" cy="5283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Fluxograma: Fita Perfurada 21"/>
            <p:cNvSpPr/>
            <p:nvPr/>
          </p:nvSpPr>
          <p:spPr>
            <a:xfrm>
              <a:off x="1953260" y="4843145"/>
              <a:ext cx="1593851" cy="800100"/>
            </a:xfrm>
            <a:prstGeom prst="flowChartPunchedTap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Média Fuzzy do Caminho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642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6881177" cy="1453363"/>
          </a:xfrm>
        </p:spPr>
        <p:txBody>
          <a:bodyPr>
            <a:normAutofit/>
          </a:bodyPr>
          <a:lstStyle/>
          <a:p>
            <a:r>
              <a:rPr lang="pt-BR" dirty="0"/>
              <a:t>implementação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44875" y="321735"/>
            <a:ext cx="1127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270107"/>
              </p:ext>
            </p:extLst>
          </p:nvPr>
        </p:nvGraphicFramePr>
        <p:xfrm>
          <a:off x="825909" y="2042757"/>
          <a:ext cx="10643848" cy="428846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05471">
                  <a:extLst>
                    <a:ext uri="{9D8B030D-6E8A-4147-A177-3AD203B41FA5}">
                      <a16:colId xmlns:a16="http://schemas.microsoft.com/office/drawing/2014/main" val="215564807"/>
                    </a:ext>
                  </a:extLst>
                </a:gridCol>
                <a:gridCol w="2505906">
                  <a:extLst>
                    <a:ext uri="{9D8B030D-6E8A-4147-A177-3AD203B41FA5}">
                      <a16:colId xmlns:a16="http://schemas.microsoft.com/office/drawing/2014/main" val="1354991224"/>
                    </a:ext>
                  </a:extLst>
                </a:gridCol>
                <a:gridCol w="2505906">
                  <a:extLst>
                    <a:ext uri="{9D8B030D-6E8A-4147-A177-3AD203B41FA5}">
                      <a16:colId xmlns:a16="http://schemas.microsoft.com/office/drawing/2014/main" val="3381175616"/>
                    </a:ext>
                  </a:extLst>
                </a:gridCol>
                <a:gridCol w="2505906">
                  <a:extLst>
                    <a:ext uri="{9D8B030D-6E8A-4147-A177-3AD203B41FA5}">
                      <a16:colId xmlns:a16="http://schemas.microsoft.com/office/drawing/2014/main" val="697835925"/>
                    </a:ext>
                  </a:extLst>
                </a:gridCol>
                <a:gridCol w="1820659">
                  <a:extLst>
                    <a:ext uri="{9D8B030D-6E8A-4147-A177-3AD203B41FA5}">
                      <a16:colId xmlns:a16="http://schemas.microsoft.com/office/drawing/2014/main" val="2619253095"/>
                    </a:ext>
                  </a:extLst>
                </a:gridCol>
              </a:tblGrid>
              <a:tr h="7474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muito 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3750"/>
                  </a:ext>
                </a:extLst>
              </a:tr>
              <a:tr h="7474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caro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vale a pena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75860"/>
                  </a:ext>
                </a:extLst>
              </a:tr>
              <a:tr h="10230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barato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4739"/>
                  </a:ext>
                </a:extLst>
              </a:tr>
              <a:tr h="10230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muito barato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CC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não recomendado</a:t>
                      </a:r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83371"/>
                  </a:ext>
                </a:extLst>
              </a:tr>
              <a:tr h="7474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6600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livre</a:t>
                      </a:r>
                      <a:endParaRPr lang="pt-BR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levemente 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lento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parado</a:t>
                      </a:r>
                      <a:endParaRPr lang="pt-B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80008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70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14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21735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429118"/>
              </p:ext>
            </p:extLst>
          </p:nvPr>
        </p:nvGraphicFramePr>
        <p:xfrm>
          <a:off x="685799" y="1778000"/>
          <a:ext cx="10495723" cy="434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092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41081" y="321735"/>
            <a:ext cx="800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graphicFrame>
        <p:nvGraphicFramePr>
          <p:cNvPr id="21" name="Gráfico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09713"/>
              </p:ext>
            </p:extLst>
          </p:nvPr>
        </p:nvGraphicFramePr>
        <p:xfrm>
          <a:off x="6719847" y="84507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Gráfico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72644"/>
              </p:ext>
            </p:extLst>
          </p:nvPr>
        </p:nvGraphicFramePr>
        <p:xfrm>
          <a:off x="6719847" y="3644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Gráfico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1151393"/>
              </p:ext>
            </p:extLst>
          </p:nvPr>
        </p:nvGraphicFramePr>
        <p:xfrm>
          <a:off x="685801" y="3644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tângulo 25"/>
          <p:cNvSpPr/>
          <p:nvPr/>
        </p:nvSpPr>
        <p:spPr>
          <a:xfrm>
            <a:off x="2626056" y="4314825"/>
            <a:ext cx="45719" cy="177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199421" y="4314825"/>
            <a:ext cx="45719" cy="1771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8167011" y="4314825"/>
            <a:ext cx="45719" cy="177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8064460" y="4314825"/>
            <a:ext cx="45719" cy="1771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8163679" y="1507066"/>
            <a:ext cx="45719" cy="1771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8312905" y="1507065"/>
            <a:ext cx="45719" cy="177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754107"/>
              </p:ext>
            </p:extLst>
          </p:nvPr>
        </p:nvGraphicFramePr>
        <p:xfrm>
          <a:off x="779117" y="1792554"/>
          <a:ext cx="4379292" cy="183577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02952">
                  <a:extLst>
                    <a:ext uri="{9D8B030D-6E8A-4147-A177-3AD203B41FA5}">
                      <a16:colId xmlns:a16="http://schemas.microsoft.com/office/drawing/2014/main" val="2065024012"/>
                    </a:ext>
                  </a:extLst>
                </a:gridCol>
                <a:gridCol w="1438170">
                  <a:extLst>
                    <a:ext uri="{9D8B030D-6E8A-4147-A177-3AD203B41FA5}">
                      <a16:colId xmlns:a16="http://schemas.microsoft.com/office/drawing/2014/main" val="3289147973"/>
                    </a:ext>
                  </a:extLst>
                </a:gridCol>
                <a:gridCol w="1438170">
                  <a:extLst>
                    <a:ext uri="{9D8B030D-6E8A-4147-A177-3AD203B41FA5}">
                      <a16:colId xmlns:a16="http://schemas.microsoft.com/office/drawing/2014/main" val="62090358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Lento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Mais Rápido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3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33027"/>
                  </a:ext>
                </a:extLst>
              </a:tr>
              <a:tr h="4838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Itajaí - Navegantes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1,9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2,7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889075"/>
                  </a:ext>
                </a:extLst>
              </a:tr>
              <a:tr h="4838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São José - Florianópolis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chemeClr val="tx1"/>
                          </a:solidFill>
                          <a:effectLst/>
                        </a:rPr>
                        <a:t>1,3</a:t>
                      </a:r>
                      <a:endParaRPr lang="pt-BR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957992"/>
                  </a:ext>
                </a:extLst>
              </a:tr>
              <a:tr h="4838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Boston - Cambridge</a:t>
                      </a:r>
                      <a:endParaRPr lang="pt-B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900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1,1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1,0</a:t>
                      </a:r>
                      <a:endParaRPr lang="pt-BR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291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82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74804" y="54704"/>
            <a:ext cx="682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INTRODUÇÃO   |   AMOSTRAS   |   LÓGICA FUZZY   |   IMPLEMENTAÇÃO   |   RESULTADOS   |   CONCLUSÕES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5902590" y="321735"/>
            <a:ext cx="85936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9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Celeste</Template>
  <TotalTime>128</TotalTime>
  <Words>250</Words>
  <Application>Microsoft Office PowerPoint</Application>
  <PresentationFormat>Widescreen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Times New Roman</vt:lpstr>
      <vt:lpstr>Celestial</vt:lpstr>
      <vt:lpstr>Simulação de possível melhora de mobilidade e redução de custo de viagem entre as cidades de Itajaí e Navegantes</vt:lpstr>
      <vt:lpstr>introdução</vt:lpstr>
      <vt:lpstr>amostras</vt:lpstr>
      <vt:lpstr>Logica Fuzzy</vt:lpstr>
      <vt:lpstr>implementação</vt:lpstr>
      <vt:lpstr>implementação</vt:lpstr>
      <vt:lpstr>resultados</vt:lpstr>
      <vt:lpstr>resultados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Melhoria de mobilidade urbana</dc:title>
  <dc:creator>Alisson Steffens Henrique</dc:creator>
  <cp:lastModifiedBy>Alisson Steffens Henrique</cp:lastModifiedBy>
  <cp:revision>13</cp:revision>
  <dcterms:created xsi:type="dcterms:W3CDTF">2016-12-04T18:50:19Z</dcterms:created>
  <dcterms:modified xsi:type="dcterms:W3CDTF">2016-12-05T19:15:11Z</dcterms:modified>
</cp:coreProperties>
</file>